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rgbClr val="D9D9D9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16" name="Shape 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516865"/>
              </a:buClr>
              <a:buNone/>
              <a:defRPr sz="1800">
                <a:solidFill>
                  <a:srgbClr val="51686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700331" y="747127"/>
            <a:ext cx="83199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10820" lvl="0" marL="342900" rtl="0" algn="l">
              <a:spcBef>
                <a:spcPts val="320"/>
              </a:spcBef>
              <a:buClr>
                <a:srgbClr val="CB4D20"/>
              </a:buClr>
              <a:buChar char="▪"/>
              <a:defRPr sz="1600">
                <a:solidFill>
                  <a:srgbClr val="516865"/>
                </a:solidFill>
              </a:defRPr>
            </a:lvl1pPr>
            <a:lvl2pPr indent="-190817" lvl="1" marL="742950" rtl="0" algn="l">
              <a:spcBef>
                <a:spcPts val="260"/>
              </a:spcBef>
              <a:buClr>
                <a:srgbClr val="516865"/>
              </a:buClr>
              <a:buChar char="▪"/>
              <a:defRPr sz="1300">
                <a:solidFill>
                  <a:srgbClr val="CB4D20"/>
                </a:solidFill>
              </a:defRPr>
            </a:lvl2pPr>
            <a:lvl3pPr indent="-149225" lvl="2" marL="1143000" rtl="0" algn="l">
              <a:spcBef>
                <a:spcPts val="200"/>
              </a:spcBef>
              <a:buClr>
                <a:srgbClr val="9DBABD"/>
              </a:buClr>
              <a:buChar char="▪"/>
              <a:defRPr sz="1000">
                <a:solidFill>
                  <a:srgbClr val="929292"/>
                </a:solidFill>
              </a:defRPr>
            </a:lvl3pPr>
            <a:lvl4pPr indent="-139700" lvl="3" marL="1600200" rtl="0" algn="l">
              <a:spcBef>
                <a:spcPts val="280"/>
              </a:spcBef>
              <a:buClr>
                <a:schemeClr val="dk1"/>
              </a:buClr>
              <a:buChar char="–"/>
              <a:defRPr sz="1400">
                <a:solidFill>
                  <a:schemeClr val="dk1"/>
                </a:solidFill>
              </a:defRPr>
            </a:lvl4pPr>
            <a:lvl5pPr indent="-139700" lvl="4" marL="2057400" rtl="0" algn="l">
              <a:spcBef>
                <a:spcPts val="280"/>
              </a:spcBef>
              <a:buClr>
                <a:schemeClr val="dk1"/>
              </a:buClr>
              <a:buChar char="»"/>
              <a:defRPr sz="1400">
                <a:solidFill>
                  <a:schemeClr val="dk1"/>
                </a:solidFill>
              </a:defRPr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6653229" y="48926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-18676" y="4996073"/>
            <a:ext cx="2895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516865"/>
              </a:buClr>
              <a:buNone/>
              <a:defRPr sz="1800">
                <a:solidFill>
                  <a:srgbClr val="51686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600"/>
            </a:lvl3pPr>
            <a:lvl4pPr lvl="3" rtl="0">
              <a:spcBef>
                <a:spcPts val="0"/>
              </a:spcBef>
              <a:defRPr sz="1400"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648200" y="900112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 sz="20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600"/>
            </a:lvl3pPr>
            <a:lvl4pPr lvl="3" rtl="0">
              <a:spcBef>
                <a:spcPts val="0"/>
              </a:spcBef>
              <a:defRPr sz="1400"/>
            </a:lvl4pPr>
            <a:lvl5pPr lvl="4" rtl="0">
              <a:spcBef>
                <a:spcPts val="0"/>
              </a:spcBef>
              <a:defRPr sz="14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653229" y="48926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 b="0" i="0" sz="9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-18676" y="4996073"/>
            <a:ext cx="28956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boat_ripples.png" id="78" name="Shape 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rgbClr val="D9D9D9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25" name="Shape 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38" name="Shape 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000000"/>
              </a:buClr>
              <a:buSzPct val="100000"/>
              <a:defRPr sz="3000">
                <a:solidFill>
                  <a:srgbClr val="000000"/>
                </a:solidFill>
                <a:highlight>
                  <a:srgbClr val="999999"/>
                </a:highlight>
              </a:defRPr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43" name="Shape 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Shape 5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boat_ripples.png"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1176" y="0"/>
            <a:ext cx="932823" cy="5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  <p:sp>
        <p:nvSpPr>
          <p:cNvPr id="9" name="Shape 9"/>
          <p:cNvSpPr/>
          <p:nvPr/>
        </p:nvSpPr>
        <p:spPr>
          <a:xfrm>
            <a:off x="0" y="4572775"/>
            <a:ext cx="9144000" cy="57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3655400" y="4677625"/>
            <a:ext cx="1515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MLTrain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dmlc/mxnet" TargetMode="Externa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amazon.com/Gentle-Introduction-Optimization-B-Guenin/dp/1107658799/ref=sr_1_cc_1?s=aps&amp;ie=UTF8&amp;qid=1474687027&amp;sr=1-1-catcorr&amp;keywords=a+gentle+introduction+to+optimization" TargetMode="External"/><Relationship Id="rId10" Type="http://schemas.openxmlformats.org/officeDocument/2006/relationships/image" Target="../media/image3.png"/><Relationship Id="rId13" Type="http://schemas.openxmlformats.org/officeDocument/2006/relationships/hyperlink" Target="https://www.amazon.com/Machine-Learning-Probabilistic-Perspective-Computation-ebook/dp/B00AF1AYTQ/ref=sr_1_3?s=digital-text&amp;ie=UTF8&amp;qid=1474686973&amp;sr=1-3&amp;keywords=kevin+murphy" TargetMode="External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mazon.com/TensorFlow-Machine-Intelligence-hands--introduction-ebook/dp/B01IZ43JV4/ref=sr_1_1?s=books&amp;ie=UTF8&amp;qid=1474687165&amp;sr=1-1&amp;keywords=tensorflow+for+machine+intelligence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amazon.com/Coding-Matrix-Algebra-Applications-Computer/dp/0615880991/ref=sr_1_1?s=books&amp;ie=UTF8&amp;qid=1474687071&amp;sr=1-1&amp;keywords=coding+the+matrix" TargetMode="External"/><Relationship Id="rId15" Type="http://schemas.openxmlformats.org/officeDocument/2006/relationships/hyperlink" Target="https://www.amazon.com/Machine-Learning-Science-Algorithms-Sense/dp/1107096391/ref=mt_hardcover?_encoding=UTF8&amp;me=" TargetMode="External"/><Relationship Id="rId14" Type="http://schemas.openxmlformats.org/officeDocument/2006/relationships/image" Target="../media/image5.png"/><Relationship Id="rId17" Type="http://schemas.openxmlformats.org/officeDocument/2006/relationships/hyperlink" Target="https://www.amazon.com/Numerical-Optimization-Operations-Financial-Engineering/dp/0387303030/ref=sr_1_1?s=books&amp;ie=UTF8&amp;qid=1474686770&amp;sr=1-1&amp;keywords=numerical+optimization" TargetMode="External"/><Relationship Id="rId16" Type="http://schemas.openxmlformats.org/officeDocument/2006/relationships/image" Target="../media/image9.png"/><Relationship Id="rId5" Type="http://schemas.openxmlformats.org/officeDocument/2006/relationships/hyperlink" Target="https://www.amazon.com/Machine-Learning-Optimization-Perspective-Developers/dp/0128015225/ref=sr_1_1?s=books&amp;ie=UTF8&amp;qid=1474687137&amp;sr=1-1&amp;keywords=machine+learning+theodoridis" TargetMode="External"/><Relationship Id="rId6" Type="http://schemas.openxmlformats.org/officeDocument/2006/relationships/image" Target="../media/image10.png"/><Relationship Id="rId18" Type="http://schemas.openxmlformats.org/officeDocument/2006/relationships/image" Target="../media/image7.png"/><Relationship Id="rId7" Type="http://schemas.openxmlformats.org/officeDocument/2006/relationships/hyperlink" Target="https://www.amazon.com/Computer-Age-Statistical-Inference-Mathematical/dp/1107149894/ref=sr_1_1?s=books&amp;ie=UTF8&amp;qid=1474687105&amp;sr=1-1&amp;keywords=computer+age+statistical+inference" TargetMode="External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84" name="Shape 8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Nikolaos Vasiloglou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Alex Dimakis</a:t>
            </a:r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Life beyond TF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API’s will eventually be replaced by compiler optimizations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Parallelization will become less explicit</a:t>
            </a:r>
          </a:p>
          <a:p>
            <a:pPr indent="-228600" lvl="0" marL="45720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Mxnet</a:t>
            </a:r>
            <a:r>
              <a:rPr lang="en"/>
              <a:t> is a serious competitor and worth looking at. Still behind though.</a:t>
            </a: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pic>
        <p:nvPicPr>
          <p:cNvPr id="156" name="Shape 1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24" y="1172751"/>
            <a:ext cx="1515475" cy="19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4124" y="1223224"/>
            <a:ext cx="1515474" cy="188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45598" y="1223224"/>
            <a:ext cx="1255852" cy="19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3874" y="1223225"/>
            <a:ext cx="1590049" cy="20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349" y="3297900"/>
            <a:ext cx="1401200" cy="17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14124" y="3193350"/>
            <a:ext cx="1515474" cy="178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92350" y="3297900"/>
            <a:ext cx="1255850" cy="16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88074" y="3357848"/>
            <a:ext cx="1255850" cy="171688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have you LearnT So FAR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Tensorflow is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getting closer to become the standard for deep learning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is not a black box, you can develop your own algorithms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not perfect and many things have to be fixed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v</a:t>
            </a:r>
            <a:r>
              <a:rPr lang="en"/>
              <a:t>ery popular</a:t>
            </a: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little bit of history</a:t>
            </a:r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Before TensorFlow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Linear Algebra packages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Matlab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Scipy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Octave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Express algorithms as vectorized operations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GPU efficient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MMX efficient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Basic drawbacks</a:t>
            </a:r>
            <a:r>
              <a:rPr lang="en"/>
              <a:t> 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Parallelization has to be explicit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Parallelization could only be bulk synchronous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 support for asynchronous parallelization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Designed for high precision-- more data, more time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The birth of tensorflow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Theano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Torch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They all had auto-diff, computational graphs, etc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TF improved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support to multiple platforms (mobile, etc)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Distributed-ish, multi-gpu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Lossy compression of Floats, low precision inexact computations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Mindshshare: TF has more community adoption</a:t>
            </a: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 Architecture</a:t>
            </a: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November 9 2015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tensorflow_paper.png"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723" y="507087"/>
            <a:ext cx="5332249" cy="40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Execution Graph Approach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 C++/python you focus on the sequence of computations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 TF you declare the computations you want to do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compiler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identifies the dependencies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schedules the computations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</a:t>
            </a:r>
            <a:r>
              <a:rPr lang="en"/>
              <a:t>oes the distribution/gpu translation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More time left for dealing with the problem and not the implementation!!!!</a:t>
            </a: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little bit about MLTrain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Why do I need to know the details of tensorFlow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Learning from mistakes, we don’t give you working code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Day 1, more TF less deep learning, some applications towards the end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Emphasis on debugging and theory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If keras is the best then why TensorFlow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do I need to know some theory behind TF and ML?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 I need to know how to code papers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Day 2, more emphasis on applications (and keras)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We will provide more material than we are going to cover</a:t>
            </a:r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The computational graph A simple Example</a:t>
            </a: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computational_graph.png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876" y="894800"/>
            <a:ext cx="1939849" cy="348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sorflow_ops.png"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749" y="1546126"/>
            <a:ext cx="5914901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700325" y="224646"/>
            <a:ext cx="8319900" cy="522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32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Now Run EveryWhere!!!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700329" y="747125"/>
            <a:ext cx="2240400" cy="398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Multithreaded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Multi GPU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Distributed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Multi platform</a:t>
            </a:r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874" y="811125"/>
            <a:ext cx="980276" cy="10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299" y="811125"/>
            <a:ext cx="980276" cy="10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724" y="811125"/>
            <a:ext cx="980276" cy="10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874" y="2156549"/>
            <a:ext cx="980276" cy="10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299" y="2156549"/>
            <a:ext cx="980276" cy="10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24" y="2156549"/>
            <a:ext cx="980276" cy="104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200" y="3394400"/>
            <a:ext cx="1045625" cy="10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962" y="3394400"/>
            <a:ext cx="1045625" cy="10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725" y="3394400"/>
            <a:ext cx="1045625" cy="10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187" y="2544775"/>
            <a:ext cx="1834673" cy="14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7121" y="918750"/>
            <a:ext cx="2111374" cy="197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700325" y="224648"/>
            <a:ext cx="8319900" cy="44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A Little Bit about the automatic Distribution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00324" y="747125"/>
            <a:ext cx="3543000" cy="398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Distribution the CompGraph is as difficult as key ordering in joins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Simulates execution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Cost function over graph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Make sure resources are available on nodes</a:t>
            </a: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distribution.png"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887" y="1341250"/>
            <a:ext cx="45434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TF executes but also Learns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228675"/>
            <a:ext cx="8520600" cy="152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 order to learn you need to be able to differentiate!!!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Given any engineering system you need to know how to shake the parameters to improve performance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This direction is the GRADIENT!!!!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125" y="2470399"/>
            <a:ext cx="3534875" cy="191547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700325" y="224645"/>
            <a:ext cx="8319900" cy="589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32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Automatic differentiation</a:t>
            </a: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900" y="1192050"/>
            <a:ext cx="17145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tiator.png"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50" y="1102137"/>
            <a:ext cx="4504275" cy="31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4167350" y="4231025"/>
            <a:ext cx="4750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[db,dW,dx] = tf.gradients(C, [b,W,x])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Partial Execution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After defining the computational graph we can turn evaluate some parts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Partial update is not necessarily incremental update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Incremental update is possible but hard to debug</a:t>
            </a:r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partial_execution.png"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187" y="541387"/>
            <a:ext cx="446722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32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Debugging</a:t>
            </a:r>
          </a:p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tensorboard.png"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749" y="288150"/>
            <a:ext cx="5277424" cy="41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700331" y="224657"/>
            <a:ext cx="8319900" cy="3728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200">
                <a:solidFill>
                  <a:srgbClr val="000000"/>
                </a:solidFill>
              </a:rPr>
              <a:t>Visualization and monitoring</a:t>
            </a:r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8786829" y="4888333"/>
            <a:ext cx="357300" cy="27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summaries.png"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" y="1490662"/>
            <a:ext cx="87344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have you Learnt so far?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Tensorflow Architecture offers several layers of automation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Computation scheduling/parallelization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Platform translation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Distribution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Differentiation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TF operations are all transparent to you through visualization</a:t>
            </a: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this training about?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Programming and a bit of Datascience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Architecture of TF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Translating Linear Algebra to TF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Doing optimization in TF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Coding of ML in TF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Things to worry about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Making mistakes while running simple code</a:t>
            </a: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tensorflow?</a:t>
            </a:r>
          </a:p>
        </p:txBody>
      </p:sp>
      <p:pic>
        <p:nvPicPr>
          <p:cNvPr descr="CspD7X6XYAAwu9J.jpg-large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450" y="1031499"/>
            <a:ext cx="4493102" cy="336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Tensorflow?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TF is a platform that works really well for </a:t>
            </a:r>
            <a:r>
              <a:rPr b="1" lang="en" sz="1400"/>
              <a:t>computationally heavy</a:t>
            </a:r>
            <a:r>
              <a:rPr lang="en" sz="1400"/>
              <a:t> problems that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Need to run in different platforms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Need to parallelize easily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Distribute easily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TF was mainly developed to solve </a:t>
            </a:r>
            <a:r>
              <a:rPr b="1" lang="en" sz="1400"/>
              <a:t>deep learning problems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TF has problems with slow IO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TF is </a:t>
            </a:r>
            <a:r>
              <a:rPr b="1" lang="en" sz="1400"/>
              <a:t>slower than scipy</a:t>
            </a:r>
            <a:r>
              <a:rPr lang="en" sz="1400"/>
              <a:t> on computationally </a:t>
            </a:r>
            <a:r>
              <a:rPr b="1" lang="en" sz="1400"/>
              <a:t>light problems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TF has not very good data management functionality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TF had to be developed quickly so there are some design flaws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n" sz="1400"/>
              <a:t>TF follows the software life-cycle</a:t>
            </a:r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Evidence of design flaw</a:t>
            </a:r>
          </a:p>
        </p:txBody>
      </p:sp>
      <p:pic>
        <p:nvPicPr>
          <p:cNvPr descr="while.png.pn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7" y="1590675"/>
            <a:ext cx="850582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5450075" y="2315275"/>
            <a:ext cx="3017700" cy="444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494550" y="2860300"/>
            <a:ext cx="3613200" cy="444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TF will Evolve like hadoop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It was designed to solve web indexing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had to be done fast so that there were a lot of design holes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Excellent performance in one class of problems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People were optimistic about how far it could go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They tried to patch the holes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Eventually they had to re do it by fixing some of the holes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Spark was born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 lot of holes still exist</a:t>
            </a:r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Tensorflow’s Evolution is Keras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It is a higher level framework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has better abstractions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can compile to frameworks other than TF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It does not expose a lot of low level details</a:t>
            </a: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Despite some complaints...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228675"/>
            <a:ext cx="8520600" cy="329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TF is </a:t>
            </a:r>
            <a:r>
              <a:rPr b="1" lang="en"/>
              <a:t>still the best</a:t>
            </a:r>
            <a:r>
              <a:rPr lang="en"/>
              <a:t> framework to program 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Has great support and fast development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Performance is improved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Holes are patched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is much easier than scikit and other frameworks than other large scale problems</a:t>
            </a:r>
          </a:p>
          <a:p>
            <a:pPr indent="-228600" lvl="0" marL="457200">
              <a:spcBef>
                <a:spcPts val="0"/>
              </a:spcBef>
            </a:pPr>
            <a:r>
              <a:rPr b="1" lang="en"/>
              <a:t>A lot of cool deep learning papers are available there!!</a:t>
            </a: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